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9" r:id="rId13"/>
    <p:sldId id="270" r:id="rId14"/>
    <p:sldId id="271" r:id="rId15"/>
    <p:sldId id="272" r:id="rId16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277"/>
    <a:srgbClr val="78DE98"/>
    <a:srgbClr val="12F22D"/>
    <a:srgbClr val="56D67E"/>
    <a:srgbClr val="1D6524"/>
    <a:srgbClr val="43F743"/>
    <a:srgbClr val="19571F"/>
    <a:srgbClr val="4F0510"/>
    <a:srgbClr val="FF3F3F"/>
    <a:srgbClr val="F95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2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9D36-049F-42D1-A5AC-87A2247FFD14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4E93-57A6-4D1C-BDF0-B07D24DD2E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329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24E93-57A6-4D1C-BDF0-B07D24DD2E4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86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24E93-57A6-4D1C-BDF0-B07D24DD2E4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520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866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19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4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709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175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473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046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93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16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94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24057-8592-4C08-8359-E8FA948C9925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068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green logo&#10;&#10;Description automatically generated">
            <a:extLst>
              <a:ext uri="{FF2B5EF4-FFF2-40B4-BE49-F238E27FC236}">
                <a16:creationId xmlns:a16="http://schemas.microsoft.com/office/drawing/2014/main" id="{F3ABC541-B6BC-1937-4A20-D9B1E485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E309-59B4-8639-1470-136761C8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B05581-C40C-D00E-9B68-9F1FEA70061D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0814507E-EE94-34C0-F272-346E778B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9B5D52-E62D-EA5E-D33C-97B1A0F78536}"/>
              </a:ext>
            </a:extLst>
          </p:cNvPr>
          <p:cNvSpPr txBox="1"/>
          <p:nvPr/>
        </p:nvSpPr>
        <p:spPr>
          <a:xfrm>
            <a:off x="2573071" y="578527"/>
            <a:ext cx="4455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Házkörüli munára fordított idő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AF9EDC-0B60-7753-7C37-5E61B087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518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3EF4-1E04-2BF9-A4AE-7DD5D5FC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437004-A94D-C707-2E08-701B9964F108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3AE98AE4-4F74-3EA6-667B-144C0BDA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2248B-D3E3-3A85-F0BA-1170C6C60324}"/>
              </a:ext>
            </a:extLst>
          </p:cNvPr>
          <p:cNvSpPr txBox="1"/>
          <p:nvPr/>
        </p:nvSpPr>
        <p:spPr>
          <a:xfrm>
            <a:off x="3239919" y="578527"/>
            <a:ext cx="3121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Főzés, terítés, tálalás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41E97-9173-C656-B0F5-3BFE0577C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27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319A-D8C8-87C0-DF95-6B2E5EA8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42393-AA99-0C2C-3300-6F057A706C26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57320B83-6A28-F872-4BCD-1F0ED910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BDEF8-418A-5F71-28DA-B7B0892FC258}"/>
              </a:ext>
            </a:extLst>
          </p:cNvPr>
          <p:cNvSpPr txBox="1"/>
          <p:nvPr/>
        </p:nvSpPr>
        <p:spPr>
          <a:xfrm>
            <a:off x="2799897" y="578527"/>
            <a:ext cx="4001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Szabadidős tevékenységek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0645FA-1721-346C-8BA1-750783BFF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700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B58D-A0EC-C770-CBBA-0228B29A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19D830-15EF-9AB7-5AB8-C8810013B2E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9FE2169A-57CA-3A47-DF3D-50D93D03D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4B831-96CC-1E84-F5B9-2C4AC81C88C0}"/>
              </a:ext>
            </a:extLst>
          </p:cNvPr>
          <p:cNvSpPr txBox="1"/>
          <p:nvPr/>
        </p:nvSpPr>
        <p:spPr>
          <a:xfrm>
            <a:off x="2323811" y="578527"/>
            <a:ext cx="4953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Tévénézés, videózás, internetezés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389500-DB49-20D8-FA9B-77113C69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626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DEB8-CEB1-BBA3-7158-97E95650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BD4F34-1280-AD5D-FC78-03DD15E6ED2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00DE4A7F-5110-BA20-C633-9B00B35D4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2B945-FFE2-C4C7-A71D-48BD5922A6D2}"/>
              </a:ext>
            </a:extLst>
          </p:cNvPr>
          <p:cNvSpPr txBox="1"/>
          <p:nvPr/>
        </p:nvSpPr>
        <p:spPr>
          <a:xfrm>
            <a:off x="2056117" y="578527"/>
            <a:ext cx="5489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Saját gyermekek gondozása, ellátása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A24943-B2FD-1121-468B-C8FE4DFB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710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263A-10E8-F1E0-821B-6F40A576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68D1B3-DFB7-2A1C-9B8D-3888DDFB6A7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Projekt menete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11D6FCED-0D88-212C-BBC6-D65F5DB1B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944B14-6420-2562-C0F1-40279EC6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85159"/>
              </p:ext>
            </p:extLst>
          </p:nvPr>
        </p:nvGraphicFramePr>
        <p:xfrm>
          <a:off x="547463" y="2360025"/>
          <a:ext cx="3602582" cy="96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291">
                  <a:extLst>
                    <a:ext uri="{9D8B030D-6E8A-4147-A177-3AD203B41FA5}">
                      <a16:colId xmlns:a16="http://schemas.microsoft.com/office/drawing/2014/main" val="1526879023"/>
                    </a:ext>
                  </a:extLst>
                </a:gridCol>
                <a:gridCol w="1801291">
                  <a:extLst>
                    <a:ext uri="{9D8B030D-6E8A-4147-A177-3AD203B41FA5}">
                      <a16:colId xmlns:a16="http://schemas.microsoft.com/office/drawing/2014/main" val="1847816320"/>
                    </a:ext>
                  </a:extLst>
                </a:gridCol>
              </a:tblGrid>
              <a:tr h="484596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Kommunikáció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Verziókezelés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911023"/>
                  </a:ext>
                </a:extLst>
              </a:tr>
              <a:tr h="484596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Discord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63159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8821D11-EE08-1308-643B-6CB0EEAB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105" y="2985184"/>
            <a:ext cx="271605" cy="2172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905E85-679D-2801-62A7-582E0AEB8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353" y="2985184"/>
            <a:ext cx="209250" cy="2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52B9F7-845B-3F6E-907F-5123A605C827}"/>
              </a:ext>
            </a:extLst>
          </p:cNvPr>
          <p:cNvSpPr txBox="1"/>
          <p:nvPr/>
        </p:nvSpPr>
        <p:spPr>
          <a:xfrm>
            <a:off x="4949047" y="993504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Projekt felépítése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DB0DC-249B-6096-B1D3-C2B4AFCF0F49}"/>
              </a:ext>
            </a:extLst>
          </p:cNvPr>
          <p:cNvSpPr txBox="1"/>
          <p:nvPr/>
        </p:nvSpPr>
        <p:spPr>
          <a:xfrm>
            <a:off x="4949047" y="1801476"/>
            <a:ext cx="45067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b="1" kern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DataVisualizer</a:t>
            </a:r>
          </a:p>
          <a:p>
            <a:pPr marL="0" marR="0" lvl="0" indent="0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src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assets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image files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data</a:t>
            </a:r>
          </a:p>
          <a:p>
            <a:pPr defTabSz="720090"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csv file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documentation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</a:t>
            </a: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presentation</a:t>
            </a:r>
          </a:p>
          <a:p>
            <a:pPr defTabSz="720090"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word documents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python files</a:t>
            </a:r>
          </a:p>
          <a:p>
            <a:pPr marL="0" marR="0" lvl="0" indent="0" algn="ctr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b="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09C293-442B-7847-F355-8A48DAF21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2239" y="2138102"/>
            <a:ext cx="216000" cy="2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E52D4F1-BEE3-F456-615C-D7D10BA46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2420589"/>
            <a:ext cx="216000" cy="21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69A021-28EE-79FC-5062-550C6305C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2973215"/>
            <a:ext cx="216000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77A1D1-529D-6A5B-1885-E3B184149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3508118"/>
            <a:ext cx="216000" cy="21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B264709-0D8D-B538-E25D-C4885079D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4366585"/>
            <a:ext cx="216000" cy="21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6D81A88-AF51-0DD8-4506-43163C991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9566" y="4642978"/>
            <a:ext cx="189000" cy="21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050986-68E4-CD36-E19C-2A9791F3D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9566" y="4068160"/>
            <a:ext cx="162000" cy="21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EB46911-0EFB-E4DF-46BF-BD1FA4A874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9566" y="3807139"/>
            <a:ext cx="162000" cy="21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011713-A699-1C67-3656-7110351C20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6066" y="3260769"/>
            <a:ext cx="216000" cy="21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41FFE2-CA0C-73F4-EDB0-9839DA7E79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52566" y="2714399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29000" decel="62000" fill="hold" grpId="1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65608E-6 -0.12728 L 4.65608E-6 -1.81658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29000" decel="62000" fill="hold" nodeType="withEffect">
                                  <p:stCondLst>
                                    <p:cond delay="1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-1.79894E-6 -0.12728 L -1.79894E-6 -1.80482E-6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29000" decel="62000" fill="hold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7 L 4.2328E-7 -3.96825E-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29000" decel="62000" fill="hold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7 L 3.59788E-6 -3.74486E-6 " pathEditMode="relative" rAng="0" ptsTypes="AA">
                                      <p:cBhvr>
                                        <p:cTn id="6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29000" decel="62000" fill="hold" nodeType="withEffect">
                                  <p:stCondLst>
                                    <p:cond delay="19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3.26279E-6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29000" decel="62000" fill="hold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8.46561E-7 -0.12728 L 8.46561E-7 -7.34862E-7 " pathEditMode="relative" rAng="0" ptsTypes="AA">
                                      <p:cBhvr>
                                        <p:cTn id="7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29000" decel="62000" fill="hold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3.88595E-6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29000" decel="62000" fill="hold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8 L 3.59788E-6 2.27513E-6 " pathEditMode="relative" rAng="0" ptsTypes="AA">
                                      <p:cBhvr>
                                        <p:cTn id="8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29000" decel="62000" fill="hold" nodeType="withEffect">
                                  <p:stCondLst>
                                    <p:cond delay="2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8 L 3.59788E-6 1.3933E-6 " pathEditMode="relative" rAng="0" ptsTypes="AA">
                                      <p:cBhvr>
                                        <p:cTn id="8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29000" decel="62000" fill="hold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-2.17519E-7 " pathEditMode="relative" rAng="0" ptsTypes="AA">
                                      <p:cBhvr>
                                        <p:cTn id="9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29000" decel="62000" fill="hold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8.46561E-7 -0.12728 L 8.46561E-7 3.398E-6 " pathEditMode="relative" rAng="0" ptsTypes="AA">
                                      <p:cBhvr>
                                        <p:cTn id="9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3" grpId="1"/>
      <p:bldP spid="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5A0C80-386F-FB89-A6D5-0D5AF2C1F1A7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Tartalomjegyzék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FC1BA53E-81BA-671B-E125-714D2D31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6DA428E-FB9C-6008-0882-B8954CA8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2394" y="2283260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A95E2AE-2DFF-5CDE-3C75-2955A0699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394" y="2725515"/>
            <a:ext cx="324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DA90C76-3458-D863-2504-4CAF6F0C3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42394" y="3215068"/>
            <a:ext cx="324000" cy="259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1F2DD0F-6E71-BF20-D308-40E91C13C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2309" y="1857064"/>
            <a:ext cx="360001" cy="28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4015A-9F5B-985D-015E-1B78CA583DD7}"/>
              </a:ext>
            </a:extLst>
          </p:cNvPr>
          <p:cNvSpPr txBox="1"/>
          <p:nvPr/>
        </p:nvSpPr>
        <p:spPr>
          <a:xfrm>
            <a:off x="1728284" y="2177117"/>
            <a:ext cx="6471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Statisztikai elemzés, következtetések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7B3143-6DCA-5B8E-21CB-B603B18BC798}"/>
              </a:ext>
            </a:extLst>
          </p:cNvPr>
          <p:cNvSpPr txBox="1"/>
          <p:nvPr/>
        </p:nvSpPr>
        <p:spPr>
          <a:xfrm>
            <a:off x="1728284" y="2634307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Projekt munka felépítése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1A71-2AF3-D81F-DC9B-8959B4AE5A82}"/>
              </a:ext>
            </a:extLst>
          </p:cNvPr>
          <p:cNvSpPr txBox="1"/>
          <p:nvPr/>
        </p:nvSpPr>
        <p:spPr>
          <a:xfrm>
            <a:off x="1728284" y="3091497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Python program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996024-E177-0A8F-6CAE-EC737A56526E}"/>
              </a:ext>
            </a:extLst>
          </p:cNvPr>
          <p:cNvSpPr txBox="1"/>
          <p:nvPr/>
        </p:nvSpPr>
        <p:spPr>
          <a:xfrm>
            <a:off x="1734200" y="1721892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Téma bemutatása</a:t>
            </a:r>
          </a:p>
        </p:txBody>
      </p:sp>
    </p:spTree>
    <p:extLst>
      <p:ext uri="{BB962C8B-B14F-4D97-AF65-F5344CB8AC3E}">
        <p14:creationId xmlns:p14="http://schemas.microsoft.com/office/powerpoint/2010/main" val="1860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9000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29000" decel="62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29000" decel="62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29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29000" decel="6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29000" decel="62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29000" decel="62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29000" decel="62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35" grpId="0"/>
      <p:bldP spid="35" grpId="1"/>
      <p:bldP spid="35" grpId="2"/>
      <p:bldP spid="37" grpId="0"/>
      <p:bldP spid="37" grpId="1"/>
      <p:bldP spid="37" grpId="2"/>
      <p:bldP spid="31" grpId="0"/>
      <p:bldP spid="31" grpId="1"/>
      <p:bldP spid="3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FA450-76AA-2F04-6241-C953F38ED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F2C08C-C113-EC1B-2ECB-A8DF01F943D1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Téma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4CEB6DD5-EA51-8BBD-4EEB-BD89ED96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D193711-E178-9DB5-1F3E-3AF07ECDF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882" y="1763237"/>
            <a:ext cx="1035657" cy="13808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9B6609-FB0D-2D07-5142-4AFFD60EA401}"/>
              </a:ext>
            </a:extLst>
          </p:cNvPr>
          <p:cNvSpPr>
            <a:spLocks/>
          </p:cNvSpPr>
          <p:nvPr/>
        </p:nvSpPr>
        <p:spPr>
          <a:xfrm>
            <a:off x="1493653" y="201031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15C8C5-9389-D060-08D9-F317952E7E65}"/>
              </a:ext>
            </a:extLst>
          </p:cNvPr>
          <p:cNvSpPr>
            <a:spLocks/>
          </p:cNvSpPr>
          <p:nvPr/>
        </p:nvSpPr>
        <p:spPr>
          <a:xfrm>
            <a:off x="1466256" y="201846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1F03BB-A870-0238-A95A-5533950415E1}"/>
              </a:ext>
            </a:extLst>
          </p:cNvPr>
          <p:cNvSpPr>
            <a:spLocks/>
          </p:cNvSpPr>
          <p:nvPr/>
        </p:nvSpPr>
        <p:spPr>
          <a:xfrm>
            <a:off x="1460943" y="2070480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4A0E85-C435-EC3E-97BA-8C8A8FA9BD54}"/>
              </a:ext>
            </a:extLst>
          </p:cNvPr>
          <p:cNvSpPr>
            <a:spLocks/>
          </p:cNvSpPr>
          <p:nvPr/>
        </p:nvSpPr>
        <p:spPr>
          <a:xfrm>
            <a:off x="1460942" y="2134884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13ABBE-1A3C-8697-039A-DEAED72EB69B}"/>
              </a:ext>
            </a:extLst>
          </p:cNvPr>
          <p:cNvSpPr>
            <a:spLocks/>
          </p:cNvSpPr>
          <p:nvPr/>
        </p:nvSpPr>
        <p:spPr>
          <a:xfrm>
            <a:off x="1471569" y="207922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A6B03D-BE02-2634-2229-A0CBDDF8E092}"/>
              </a:ext>
            </a:extLst>
          </p:cNvPr>
          <p:cNvSpPr>
            <a:spLocks/>
          </p:cNvSpPr>
          <p:nvPr/>
        </p:nvSpPr>
        <p:spPr>
          <a:xfrm>
            <a:off x="1499398" y="207047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9CBF8-EFA7-DD8B-2732-0B065E7D5E13}"/>
              </a:ext>
            </a:extLst>
          </p:cNvPr>
          <p:cNvSpPr>
            <a:spLocks/>
          </p:cNvSpPr>
          <p:nvPr/>
        </p:nvSpPr>
        <p:spPr>
          <a:xfrm>
            <a:off x="1493236" y="211530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BD962A-5BB9-0AF1-D0E5-6BC8790CC541}"/>
              </a:ext>
            </a:extLst>
          </p:cNvPr>
          <p:cNvSpPr>
            <a:spLocks/>
          </p:cNvSpPr>
          <p:nvPr/>
        </p:nvSpPr>
        <p:spPr>
          <a:xfrm>
            <a:off x="1468488" y="2102266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2DD208-73F4-6211-736D-56BFCCF5E598}"/>
              </a:ext>
            </a:extLst>
          </p:cNvPr>
          <p:cNvSpPr>
            <a:spLocks/>
          </p:cNvSpPr>
          <p:nvPr/>
        </p:nvSpPr>
        <p:spPr>
          <a:xfrm>
            <a:off x="1444460" y="205526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4FFF8A-A8A8-A302-B2A5-250CE3D998A5}"/>
              </a:ext>
            </a:extLst>
          </p:cNvPr>
          <p:cNvSpPr>
            <a:spLocks/>
          </p:cNvSpPr>
          <p:nvPr/>
        </p:nvSpPr>
        <p:spPr>
          <a:xfrm>
            <a:off x="1413037" y="2118092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D17A57-4611-8370-530F-3B99ACE73103}"/>
              </a:ext>
            </a:extLst>
          </p:cNvPr>
          <p:cNvSpPr>
            <a:spLocks/>
          </p:cNvSpPr>
          <p:nvPr/>
        </p:nvSpPr>
        <p:spPr>
          <a:xfrm>
            <a:off x="1448836" y="204585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C471E4-2FDC-3E94-B3DB-166F307299A7}"/>
              </a:ext>
            </a:extLst>
          </p:cNvPr>
          <p:cNvSpPr>
            <a:spLocks/>
          </p:cNvSpPr>
          <p:nvPr/>
        </p:nvSpPr>
        <p:spPr>
          <a:xfrm>
            <a:off x="1443793" y="206243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55A266-A991-6826-BB34-2A240BA6D6B2}"/>
              </a:ext>
            </a:extLst>
          </p:cNvPr>
          <p:cNvSpPr>
            <a:spLocks/>
          </p:cNvSpPr>
          <p:nvPr/>
        </p:nvSpPr>
        <p:spPr>
          <a:xfrm>
            <a:off x="1488437" y="2077708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68FEC6-510D-CB25-082E-897BBF9BBE28}"/>
              </a:ext>
            </a:extLst>
          </p:cNvPr>
          <p:cNvSpPr>
            <a:spLocks/>
          </p:cNvSpPr>
          <p:nvPr/>
        </p:nvSpPr>
        <p:spPr>
          <a:xfrm>
            <a:off x="1450172" y="202526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B899DB-67B3-FDA2-0D2B-EDA2A12E1460}"/>
              </a:ext>
            </a:extLst>
          </p:cNvPr>
          <p:cNvSpPr>
            <a:spLocks/>
          </p:cNvSpPr>
          <p:nvPr/>
        </p:nvSpPr>
        <p:spPr>
          <a:xfrm>
            <a:off x="1423844" y="210857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434446-6BCC-EA5F-CD5A-6BA6A7EB955F}"/>
              </a:ext>
            </a:extLst>
          </p:cNvPr>
          <p:cNvSpPr>
            <a:spLocks/>
          </p:cNvSpPr>
          <p:nvPr/>
        </p:nvSpPr>
        <p:spPr>
          <a:xfrm>
            <a:off x="1433490" y="207728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55F60F-E282-EB75-FFED-F26A4F69B1EE}"/>
              </a:ext>
            </a:extLst>
          </p:cNvPr>
          <p:cNvSpPr>
            <a:spLocks/>
          </p:cNvSpPr>
          <p:nvPr/>
        </p:nvSpPr>
        <p:spPr>
          <a:xfrm>
            <a:off x="1503299" y="202526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D873A9-F423-8923-EC14-89983212C61F}"/>
              </a:ext>
            </a:extLst>
          </p:cNvPr>
          <p:cNvSpPr>
            <a:spLocks/>
          </p:cNvSpPr>
          <p:nvPr/>
        </p:nvSpPr>
        <p:spPr>
          <a:xfrm>
            <a:off x="1475902" y="203341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ACE1D6-BC07-0355-1A1A-7E69BB08BBC8}"/>
              </a:ext>
            </a:extLst>
          </p:cNvPr>
          <p:cNvSpPr>
            <a:spLocks/>
          </p:cNvSpPr>
          <p:nvPr/>
        </p:nvSpPr>
        <p:spPr>
          <a:xfrm>
            <a:off x="1470589" y="2085432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AEBEA7-9190-FBB8-585D-215DF62888B0}"/>
              </a:ext>
            </a:extLst>
          </p:cNvPr>
          <p:cNvSpPr>
            <a:spLocks/>
          </p:cNvSpPr>
          <p:nvPr/>
        </p:nvSpPr>
        <p:spPr>
          <a:xfrm>
            <a:off x="1470588" y="2149836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255D31-D614-D35D-EF6E-3B4046ACE2C1}"/>
              </a:ext>
            </a:extLst>
          </p:cNvPr>
          <p:cNvSpPr>
            <a:spLocks/>
          </p:cNvSpPr>
          <p:nvPr/>
        </p:nvSpPr>
        <p:spPr>
          <a:xfrm>
            <a:off x="1481215" y="209417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90E4D-ABED-4524-D13B-7CBB1D4C9F41}"/>
              </a:ext>
            </a:extLst>
          </p:cNvPr>
          <p:cNvSpPr>
            <a:spLocks/>
          </p:cNvSpPr>
          <p:nvPr/>
        </p:nvSpPr>
        <p:spPr>
          <a:xfrm>
            <a:off x="1509044" y="208543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862B41-FAE2-752C-CD0B-E486649CE0BC}"/>
              </a:ext>
            </a:extLst>
          </p:cNvPr>
          <p:cNvSpPr>
            <a:spLocks/>
          </p:cNvSpPr>
          <p:nvPr/>
        </p:nvSpPr>
        <p:spPr>
          <a:xfrm>
            <a:off x="1502882" y="213025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055452-7F5F-8904-8F8D-C5717123D52D}"/>
              </a:ext>
            </a:extLst>
          </p:cNvPr>
          <p:cNvSpPr>
            <a:spLocks/>
          </p:cNvSpPr>
          <p:nvPr/>
        </p:nvSpPr>
        <p:spPr>
          <a:xfrm>
            <a:off x="1478134" y="2117218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4FBA2-A92E-A5AF-5EC2-F915240F4058}"/>
              </a:ext>
            </a:extLst>
          </p:cNvPr>
          <p:cNvSpPr>
            <a:spLocks/>
          </p:cNvSpPr>
          <p:nvPr/>
        </p:nvSpPr>
        <p:spPr>
          <a:xfrm>
            <a:off x="1454106" y="207022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152875-728C-5961-2DC4-4074F0B3D45A}"/>
              </a:ext>
            </a:extLst>
          </p:cNvPr>
          <p:cNvSpPr>
            <a:spLocks/>
          </p:cNvSpPr>
          <p:nvPr/>
        </p:nvSpPr>
        <p:spPr>
          <a:xfrm>
            <a:off x="1461530" y="206942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7464312-6F2F-2211-9D8F-2D3CB9058D45}"/>
              </a:ext>
            </a:extLst>
          </p:cNvPr>
          <p:cNvSpPr>
            <a:spLocks/>
          </p:cNvSpPr>
          <p:nvPr/>
        </p:nvSpPr>
        <p:spPr>
          <a:xfrm>
            <a:off x="1458482" y="206080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F538C0-2959-1189-8767-533C6D537F93}"/>
              </a:ext>
            </a:extLst>
          </p:cNvPr>
          <p:cNvSpPr>
            <a:spLocks/>
          </p:cNvSpPr>
          <p:nvPr/>
        </p:nvSpPr>
        <p:spPr>
          <a:xfrm>
            <a:off x="1453439" y="207738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45D433B-24E5-57B2-0BFF-871CA3FE2015}"/>
              </a:ext>
            </a:extLst>
          </p:cNvPr>
          <p:cNvSpPr>
            <a:spLocks/>
          </p:cNvSpPr>
          <p:nvPr/>
        </p:nvSpPr>
        <p:spPr>
          <a:xfrm>
            <a:off x="1498083" y="2092660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FEC5DA-6FA7-8255-E1B5-2BC97C89007A}"/>
              </a:ext>
            </a:extLst>
          </p:cNvPr>
          <p:cNvSpPr>
            <a:spLocks/>
          </p:cNvSpPr>
          <p:nvPr/>
        </p:nvSpPr>
        <p:spPr>
          <a:xfrm>
            <a:off x="1459818" y="204021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7C26AD-8E87-A106-184D-F534EB03BABD}"/>
              </a:ext>
            </a:extLst>
          </p:cNvPr>
          <p:cNvSpPr>
            <a:spLocks/>
          </p:cNvSpPr>
          <p:nvPr/>
        </p:nvSpPr>
        <p:spPr>
          <a:xfrm>
            <a:off x="1433490" y="212352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CA26AC-D1D1-5E84-ADDF-8477BF1F7FAE}"/>
              </a:ext>
            </a:extLst>
          </p:cNvPr>
          <p:cNvSpPr>
            <a:spLocks/>
          </p:cNvSpPr>
          <p:nvPr/>
        </p:nvSpPr>
        <p:spPr>
          <a:xfrm>
            <a:off x="1443136" y="209223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766469-CFB8-2BA0-DECA-C7EB0801C820}"/>
              </a:ext>
            </a:extLst>
          </p:cNvPr>
          <p:cNvSpPr txBox="1"/>
          <p:nvPr/>
        </p:nvSpPr>
        <p:spPr>
          <a:xfrm>
            <a:off x="2221278" y="1782825"/>
            <a:ext cx="6596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  <a:effectLst/>
                <a:latin typeface="Figtree" pitchFamily="2" charset="0"/>
              </a:rPr>
              <a:t>1986 – 2010</a:t>
            </a:r>
          </a:p>
          <a:p>
            <a:r>
              <a:rPr lang="hu-HU" sz="2800" b="0" dirty="0">
                <a:solidFill>
                  <a:schemeClr val="bg1"/>
                </a:solidFill>
                <a:effectLst/>
                <a:latin typeface="Figtree" pitchFamily="2" charset="0"/>
              </a:rPr>
              <a:t>Napi átlagos időráfordítás nemek szerint</a:t>
            </a:r>
          </a:p>
          <a:p>
            <a:r>
              <a:rPr lang="hu-HU" sz="2800" b="1" dirty="0">
                <a:solidFill>
                  <a:schemeClr val="bg1"/>
                </a:solidFill>
                <a:latin typeface="Figtree" pitchFamily="2" charset="0"/>
              </a:rPr>
              <a:t>Magyarországon</a:t>
            </a:r>
            <a:endParaRPr lang="hu-HU" sz="2800" b="1" dirty="0">
              <a:solidFill>
                <a:schemeClr val="bg1"/>
              </a:solidFill>
              <a:effectLst/>
              <a:latin typeface="Figtree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A7F826-011C-0CBE-0847-5C9926E9DD86}"/>
              </a:ext>
            </a:extLst>
          </p:cNvPr>
          <p:cNvSpPr txBox="1"/>
          <p:nvPr/>
        </p:nvSpPr>
        <p:spPr>
          <a:xfrm>
            <a:off x="71562" y="5067864"/>
            <a:ext cx="5197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https://www.ksh.hu/stadat_files/ido/hu/ido0002.html</a:t>
            </a:r>
          </a:p>
        </p:txBody>
      </p:sp>
    </p:spTree>
    <p:extLst>
      <p:ext uri="{BB962C8B-B14F-4D97-AF65-F5344CB8AC3E}">
        <p14:creationId xmlns:p14="http://schemas.microsoft.com/office/powerpoint/2010/main" val="68505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29000" decel="62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7.93651E-7 -0.07907 L -7.93651E-7 1.52851E-7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repeatCount="indefinite" accel="24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7437 L -0.0081 0.18283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" y="540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repeatCount="indefinite" accel="24000" decel="4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3 0.07731 L 1.37566E-6 0.18637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repeatCount="indefinite" accel="24000" decel="4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166 0.06026 L -0.00083 0.16931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repeatCount="indefinite" accel="24000" decel="48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00066 0.06761 L 0.00149 0.17666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49 0.06555 L 0.00034 0.17461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42" presetClass="path" presetSubtype="0" repeatCount="indefinite" accel="24000" decel="48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562 0.06731 L 0.00132 0.17666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5467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248 0.07231 L -0.00331 0.1602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438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42" presetClass="path" presetSubtype="0" repeatCount="indefinite" accel="24000" decel="48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66 0.07731 L 0.00298 0.18166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203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42" presetClass="path" presetSubtype="0" repeatCount="indefinite" accel="24000" decel="48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827 0.07172 L 0.00248 0.17783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529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2" presetClass="path" presetSubtype="0" repeatCount="indefinite" accel="24000" decel="4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26 0.06026 L 0.00826 0.16755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repeatCount="indefinite" accel="24000" decel="48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0.06878 L 0.00066 0.17784 " pathEditMode="relative" rAng="0" ptsTypes="AA">
                                      <p:cBhvr>
                                        <p:cTn id="1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repeatCount="indefinite" accel="24000" decel="48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8 0.07055 L 0.00563 0.1796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repeatCount="indefinite" accel="24000" decel="48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066 0.05614 L 0.00149 0.1652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413 0.0923 L 0.00396 0.19224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99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repeatCount="indefinite" accel="24000" decel="4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563 0.06025 L 0.00645 0.16931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repeatCount="indefinite" accel="24000" decel="4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628 0.07261 L 0.00711 0.18166 " pathEditMode="relative" rAng="0" ptsTypes="AA">
                                      <p:cBhvr>
                                        <p:cTn id="2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149 0.07437 L -0.0076 0.17843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" y="5203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repeatCount="indefinite" accel="24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83 0.07731 L -6.87831E-7 0.18636 " pathEditMode="relative" rAng="0" ptsTypes="AA">
                                      <p:cBhvr>
                                        <p:cTn id="2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repeatCount="indefinite" accel="24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16 0.06026 L -0.00033 0.16931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2" presetClass="path" presetSubtype="0" repeatCount="indefinite" accel="24000" decel="48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0066 0.06731 L 0.00182 0.1696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5115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42" presetClass="path" presetSubtype="0" repeatCount="indefinite" accel="24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5 0.06555 L 0.00033 0.1746 " pathEditMode="relative" rAng="0" ptsTypes="AA">
                                      <p:cBhvr>
                                        <p:cTn id="2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repeatCount="indefinite" accel="24000" decel="48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562 0.06731 L 0.00133 0.17666 " pathEditMode="relative" rAng="0" ptsTypes="AA">
                                      <p:cBhvr>
                                        <p:cTn id="2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546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248 0.07231 L -0.00331 0.1602 " pathEditMode="relative" rAng="0" ptsTypes="AA">
                                      <p:cBhvr>
                                        <p:cTn id="2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438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repeatCount="indefinite" accel="24000" decel="48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83 0.07202 L 0.00281 0.17637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203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repeatCount="indefinite" accel="24000" decel="48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826 0.07172 L 0.00248 0.17784 " pathEditMode="relative" rAng="0" ptsTypes="AA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5291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repeatCount="indefinite" accel="24000" decel="48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00678 0.07084 L 0.00678 0.17813 " pathEditMode="relative" rAng="0" ptsTypes="AA">
                                      <p:cBhvr>
                                        <p:cTn id="2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0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repeatCount="indefinite" accel="24000" decel="48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6 0.06878 L 0.00066 0.17783 " pathEditMode="relative" rAng="0" ptsTypes="AA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479 0.07055 L 0.00562 0.1796 " pathEditMode="relative" rAng="0" ptsTypes="AA">
                                      <p:cBhvr>
                                        <p:cTn id="2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2" presetClass="path" presetSubtype="0" repeatCount="indefinite" accel="24000" decel="48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66 0.05614 L 0.00148 0.16519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2" presetClass="path" presetSubtype="0" repeatCount="indefinite" accel="24000" decel="48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413 0.09318 L 0.00479 0.19165 " pathEditMode="relative" rAng="0" ptsTypes="AA">
                                      <p:cBhvr>
                                        <p:cTn id="2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4909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2" presetClass="path" presetSubtype="0" repeatCount="indefinite" accel="24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479 0.06261 L 0.00562 0.17136 " pathEditMode="relative" rAng="0" ptsTypes="AA">
                                      <p:cBhvr>
                                        <p:cTn id="2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2" presetClass="path" presetSubtype="0" repeatCount="indefinite" accel="24000" decel="48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0595 0.06849 L 0.00678 0.17754 " pathEditMode="relative" rAng="0" ptsTypes="AA">
                                      <p:cBhvr>
                                        <p:cTn id="2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9" grpId="0"/>
      <p:bldP spid="59" grpId="1"/>
      <p:bldP spid="59" grpId="2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86C7-31D1-F29B-FE69-768851DB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9AD716-8FBF-48A2-AABA-DB39DE2149C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73EE12D4-A2DD-DFCC-0E53-337C57E91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0C4E3F-F5A2-5092-20CC-3EDD48EB31DB}"/>
              </a:ext>
            </a:extLst>
          </p:cNvPr>
          <p:cNvSpPr txBox="1"/>
          <p:nvPr/>
        </p:nvSpPr>
        <p:spPr>
          <a:xfrm>
            <a:off x="2965001" y="1048094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Tevékenységi kategóriák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791612-1929-9EB4-5FA0-6241C10273F2}"/>
              </a:ext>
            </a:extLst>
          </p:cNvPr>
          <p:cNvGrpSpPr/>
          <p:nvPr/>
        </p:nvGrpSpPr>
        <p:grpSpPr>
          <a:xfrm>
            <a:off x="172941" y="2298177"/>
            <a:ext cx="2194561" cy="1981033"/>
            <a:chOff x="172941" y="1926630"/>
            <a:chExt cx="2194561" cy="198103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807A87-20FF-5192-1ABE-B91728979D1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72941" y="1926630"/>
              <a:ext cx="2194560" cy="1547409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E46B44-D752-D9EA-54EB-BF60CCEA8692}"/>
                </a:ext>
              </a:extLst>
            </p:cNvPr>
            <p:cNvSpPr txBox="1"/>
            <p:nvPr/>
          </p:nvSpPr>
          <p:spPr>
            <a:xfrm>
              <a:off x="172942" y="3538331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Termelőtevékenység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F0C23-5B0C-01C9-5F50-6299DCD0C345}"/>
              </a:ext>
            </a:extLst>
          </p:cNvPr>
          <p:cNvGrpSpPr/>
          <p:nvPr/>
        </p:nvGrpSpPr>
        <p:grpSpPr>
          <a:xfrm>
            <a:off x="2518575" y="2298178"/>
            <a:ext cx="2194560" cy="1981032"/>
            <a:chOff x="2518575" y="1926631"/>
            <a:chExt cx="2194560" cy="198103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9A6D3A-4980-7228-93E8-372172868887}"/>
                </a:ext>
              </a:extLst>
            </p:cNvPr>
            <p:cNvSpPr/>
            <p:nvPr/>
          </p:nvSpPr>
          <p:spPr>
            <a:xfrm>
              <a:off x="2518575" y="1926631"/>
              <a:ext cx="2194560" cy="1547409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6E00B-81BE-6E22-0CFA-05C075D0E93F}"/>
                </a:ext>
              </a:extLst>
            </p:cNvPr>
            <p:cNvSpPr txBox="1"/>
            <p:nvPr/>
          </p:nvSpPr>
          <p:spPr>
            <a:xfrm>
              <a:off x="2652753" y="3538331"/>
              <a:ext cx="192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Háztartási munka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557BB3-5BE1-E81B-E664-CD4765A76325}"/>
              </a:ext>
            </a:extLst>
          </p:cNvPr>
          <p:cNvGrpSpPr/>
          <p:nvPr/>
        </p:nvGrpSpPr>
        <p:grpSpPr>
          <a:xfrm>
            <a:off x="4864210" y="2298179"/>
            <a:ext cx="2194560" cy="2258030"/>
            <a:chOff x="4864210" y="1926632"/>
            <a:chExt cx="2194560" cy="225803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22ABA6-C0B1-C9D4-2B5B-D21132F691B2}"/>
                </a:ext>
              </a:extLst>
            </p:cNvPr>
            <p:cNvSpPr/>
            <p:nvPr/>
          </p:nvSpPr>
          <p:spPr>
            <a:xfrm>
              <a:off x="4864210" y="1926632"/>
              <a:ext cx="2194560" cy="1547409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109DE-23D0-1071-437A-84979BA75B4A}"/>
                </a:ext>
              </a:extLst>
            </p:cNvPr>
            <p:cNvSpPr txBox="1"/>
            <p:nvPr/>
          </p:nvSpPr>
          <p:spPr>
            <a:xfrm>
              <a:off x="4998388" y="3538331"/>
              <a:ext cx="1926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Szabadidős tevékenység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786F2-9C0B-F7CF-F413-A0BF5F105E18}"/>
              </a:ext>
            </a:extLst>
          </p:cNvPr>
          <p:cNvGrpSpPr/>
          <p:nvPr/>
        </p:nvGrpSpPr>
        <p:grpSpPr>
          <a:xfrm>
            <a:off x="7233699" y="2298179"/>
            <a:ext cx="2194560" cy="2258030"/>
            <a:chOff x="7233699" y="1926632"/>
            <a:chExt cx="2194560" cy="22580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FFFD7A0-2385-155A-6F58-D77B2AAF2C7D}"/>
                </a:ext>
              </a:extLst>
            </p:cNvPr>
            <p:cNvSpPr/>
            <p:nvPr/>
          </p:nvSpPr>
          <p:spPr>
            <a:xfrm>
              <a:off x="7233699" y="1926632"/>
              <a:ext cx="2194560" cy="1547409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52E419-76E2-125D-0E07-F5930D3F8976}"/>
                </a:ext>
              </a:extLst>
            </p:cNvPr>
            <p:cNvSpPr txBox="1"/>
            <p:nvPr/>
          </p:nvSpPr>
          <p:spPr>
            <a:xfrm>
              <a:off x="7344023" y="3538331"/>
              <a:ext cx="1926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Gyermekek gondozása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00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915E-6 -0.12727 L -3.43915E-6 -3.49794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788E-6 -0.12728 L 3.59788E-6 3.30982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772E-6 -0.12728 L -4.86772E-6 3.30982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4A55-A113-77D1-8E78-9EE58166B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8A1663-91DF-6A39-81F1-081D7A23678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4C9395BE-7981-523C-8B00-0E6B5A5E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84EC9-2020-72B4-BCB9-ADD7746A9AC0}"/>
              </a:ext>
            </a:extLst>
          </p:cNvPr>
          <p:cNvSpPr txBox="1"/>
          <p:nvPr/>
        </p:nvSpPr>
        <p:spPr>
          <a:xfrm>
            <a:off x="3241519" y="578527"/>
            <a:ext cx="3118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9154C63-43F5-9BD1-B9DF-9E3C3EE56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552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A338-B0C2-ABBD-5108-A97AFF89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DA2627-0BA8-304F-391A-C130F45A49DA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FE1507BF-37FB-0DEF-3FF1-8AC4E8060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E97EC-C221-4DF2-37D7-18D9BF219078}"/>
              </a:ext>
            </a:extLst>
          </p:cNvPr>
          <p:cNvSpPr txBox="1"/>
          <p:nvPr/>
        </p:nvSpPr>
        <p:spPr>
          <a:xfrm>
            <a:off x="2452843" y="578527"/>
            <a:ext cx="469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  <a:p>
            <a:pPr algn="ctr"/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(összesen, lineáris regresszióval)</a:t>
            </a:r>
          </a:p>
        </p:txBody>
      </p:sp>
      <p:pic>
        <p:nvPicPr>
          <p:cNvPr id="4" name="Picture 3" descr="A graph with lines and a red line&#10;&#10;Description automatically generated">
            <a:extLst>
              <a:ext uri="{FF2B5EF4-FFF2-40B4-BE49-F238E27FC236}">
                <a16:creationId xmlns:a16="http://schemas.microsoft.com/office/drawing/2014/main" id="{9D560DFC-7A0E-C7E1-959B-87E27D2A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526400"/>
            <a:ext cx="7419499" cy="3736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CD65-6670-61EE-7755-FFECC7F8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6C4086-F4F1-E1C7-2BD4-61EC0CF9E11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26E1085E-78CF-FE04-2731-2C0698E4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BAFAA-2A40-317A-B226-CAA818FBDF00}"/>
              </a:ext>
            </a:extLst>
          </p:cNvPr>
          <p:cNvSpPr txBox="1"/>
          <p:nvPr/>
        </p:nvSpPr>
        <p:spPr>
          <a:xfrm>
            <a:off x="3241519" y="578527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3B478-D72E-886E-C5A9-2328730EF6CA}"/>
              </a:ext>
            </a:extLst>
          </p:cNvPr>
          <p:cNvSpPr txBox="1"/>
          <p:nvPr/>
        </p:nvSpPr>
        <p:spPr>
          <a:xfrm>
            <a:off x="6773332" y="1155213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Nő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013B0-B1C1-10E3-14F4-00C121DFF154}"/>
              </a:ext>
            </a:extLst>
          </p:cNvPr>
          <p:cNvSpPr txBox="1"/>
          <p:nvPr/>
        </p:nvSpPr>
        <p:spPr>
          <a:xfrm>
            <a:off x="1693005" y="1160890"/>
            <a:ext cx="113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Férfi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309FA5-BC98-C078-593E-5B640F2B4FC1}"/>
              </a:ext>
            </a:extLst>
          </p:cNvPr>
          <p:cNvCxnSpPr>
            <a:cxnSpLocks/>
          </p:cNvCxnSpPr>
          <p:nvPr/>
        </p:nvCxnSpPr>
        <p:spPr>
          <a:xfrm>
            <a:off x="4800599" y="1311965"/>
            <a:ext cx="0" cy="3729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D212D5-AD87-C0CC-A65C-0E084EFD6326}"/>
              </a:ext>
            </a:extLst>
          </p:cNvPr>
          <p:cNvSpPr txBox="1"/>
          <p:nvPr/>
        </p:nvSpPr>
        <p:spPr>
          <a:xfrm>
            <a:off x="3665564" y="2589990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-35.77%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0DDD52F-2BC7-C710-2DAA-02E33107C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1562"/>
              </p:ext>
            </p:extLst>
          </p:nvPr>
        </p:nvGraphicFramePr>
        <p:xfrm>
          <a:off x="314234" y="1990189"/>
          <a:ext cx="32054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492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68492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68492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Átlagos munkára fordított idő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341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219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D86BDEB-44AD-C187-DACE-9FD7DBC78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17795"/>
              </p:ext>
            </p:extLst>
          </p:nvPr>
        </p:nvGraphicFramePr>
        <p:xfrm>
          <a:off x="5090877" y="1990189"/>
          <a:ext cx="32475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524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82524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82524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Átlagos munkára fordított idő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222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148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D0447B09-43A2-5226-F727-92AE35BDC4D1}"/>
              </a:ext>
            </a:extLst>
          </p:cNvPr>
          <p:cNvGrpSpPr/>
          <p:nvPr/>
        </p:nvGrpSpPr>
        <p:grpSpPr>
          <a:xfrm>
            <a:off x="8482731" y="2589991"/>
            <a:ext cx="938256" cy="307777"/>
            <a:chOff x="8366617" y="2546448"/>
            <a:chExt cx="938256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B460C-B80C-355B-B088-5FE3CFD5349A}"/>
                </a:ext>
              </a:extLst>
            </p:cNvPr>
            <p:cNvSpPr txBox="1"/>
            <p:nvPr/>
          </p:nvSpPr>
          <p:spPr>
            <a:xfrm>
              <a:off x="8366617" y="2546448"/>
              <a:ext cx="938256" cy="307777"/>
            </a:xfrm>
            <a:prstGeom prst="rect">
              <a:avLst/>
            </a:prstGeom>
            <a:solidFill>
              <a:srgbClr val="4F0510"/>
            </a:solidFill>
            <a:ln w="19050">
              <a:solidFill>
                <a:schemeClr val="bg1"/>
              </a:solidFill>
            </a:ln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defRPr sz="1400">
                  <a:ln w="3175">
                    <a:noFill/>
                  </a:ln>
                  <a:solidFill>
                    <a:srgbClr val="F46277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defRPr>
              </a:lvl1pPr>
            </a:lstStyle>
            <a:p>
              <a:r>
                <a:rPr lang="hu-HU" dirty="0"/>
                <a:t>-33.33%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7A91FD-EB58-001D-BEDF-F8E4B5281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7794" y="2603388"/>
              <a:ext cx="61436" cy="0"/>
            </a:xfrm>
            <a:prstGeom prst="line">
              <a:avLst/>
            </a:prstGeom>
            <a:solidFill>
              <a:srgbClr val="4F0510"/>
            </a:solidFill>
            <a:ln w="19050">
              <a:solidFill>
                <a:srgbClr val="F46277"/>
              </a:solidFill>
            </a:ln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F944296-83AF-AD24-2765-459824B3F308}"/>
              </a:ext>
            </a:extLst>
          </p:cNvPr>
          <p:cNvSpPr txBox="1"/>
          <p:nvPr/>
        </p:nvSpPr>
        <p:spPr>
          <a:xfrm>
            <a:off x="3665563" y="4174302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-65.67%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3F76CF5-91E7-E05C-CA4C-38ED4F11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92482"/>
              </p:ext>
            </p:extLst>
          </p:nvPr>
        </p:nvGraphicFramePr>
        <p:xfrm>
          <a:off x="273710" y="3510250"/>
          <a:ext cx="3071397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799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200" b="1" dirty="0">
                          <a:solidFill>
                            <a:schemeClr val="bg1"/>
                          </a:solidFill>
                        </a:rPr>
                        <a:t>Átlagos mezőgazdasági munkára fordított idő (saját háztartás részére)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E97541F-B3D2-5826-12FF-FB07FCD672DC}"/>
              </a:ext>
            </a:extLst>
          </p:cNvPr>
          <p:cNvSpPr txBox="1"/>
          <p:nvPr/>
        </p:nvSpPr>
        <p:spPr>
          <a:xfrm>
            <a:off x="8482731" y="4174302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-68.75%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7188735-39D7-871A-6994-1D2B15B8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18877"/>
              </p:ext>
            </p:extLst>
          </p:nvPr>
        </p:nvGraphicFramePr>
        <p:xfrm>
          <a:off x="5090878" y="3510250"/>
          <a:ext cx="3071397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799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200" b="1" dirty="0">
                          <a:solidFill>
                            <a:schemeClr val="bg1"/>
                          </a:solidFill>
                        </a:rPr>
                        <a:t>Átlagos mezőgazdasági munkára fordított idő (saját háztartás részére)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0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29000" decel="6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5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27" grpId="0" animBg="1"/>
      <p:bldP spid="27" grpId="1" animBg="1"/>
      <p:bldP spid="27" grpId="2" animBg="1"/>
      <p:bldP spid="29" grpId="0" animBg="1"/>
      <p:bldP spid="29" grpId="1" animBg="1"/>
      <p:bldP spid="2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BE978-2D04-EC4F-3788-3CFA4839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90C300-33C2-F38F-922A-33A39A2096A2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Következtetések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2AFA4941-3AA4-B2B1-CE4E-009278DA8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4" name="Graphic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96CDD2-5782-CE1D-FA76-FFF65FCF5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4071" y="1490187"/>
            <a:ext cx="4499674" cy="3176240"/>
          </a:xfrm>
          <a:prstGeom prst="actionButtonBlank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046B7C-240F-2C17-CF7A-EF11ECA91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448828"/>
              </p:ext>
            </p:extLst>
          </p:nvPr>
        </p:nvGraphicFramePr>
        <p:xfrm>
          <a:off x="172478" y="982869"/>
          <a:ext cx="446552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790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819733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698998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Éves munkaidő [ Óra / Fő 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Amerikai Egyesült Államok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1,781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1,736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Ausztrália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1,881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88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Belgium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87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Egyesült Királyság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083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Franciaország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Magyarország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7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Németország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1,390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4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Oroszország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1,933¹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3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Svédország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423544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122C92A3-D61A-5533-F867-1518984207B3}"/>
              </a:ext>
            </a:extLst>
          </p:cNvPr>
          <p:cNvGrpSpPr/>
          <p:nvPr/>
        </p:nvGrpSpPr>
        <p:grpSpPr>
          <a:xfrm>
            <a:off x="223941" y="1744329"/>
            <a:ext cx="284400" cy="2971700"/>
            <a:chOff x="223941" y="1843917"/>
            <a:chExt cx="284400" cy="2971700"/>
          </a:xfrm>
        </p:grpSpPr>
        <p:pic>
          <p:nvPicPr>
            <p:cNvPr id="25" name="Picture 24" descr="A red white and blue flag&#10;&#10;Description automatically generated">
              <a:extLst>
                <a:ext uri="{FF2B5EF4-FFF2-40B4-BE49-F238E27FC236}">
                  <a16:creationId xmlns:a16="http://schemas.microsoft.com/office/drawing/2014/main" id="{2FAA58E5-58DD-F792-D410-2E86B069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177895"/>
              <a:ext cx="284400" cy="284400"/>
            </a:xfrm>
            <a:prstGeom prst="rect">
              <a:avLst/>
            </a:prstGeom>
          </p:spPr>
        </p:pic>
        <p:pic>
          <p:nvPicPr>
            <p:cNvPr id="27" name="Picture 26" descr="A red white and blue flag&#10;&#10;Description automatically generated">
              <a:extLst>
                <a:ext uri="{FF2B5EF4-FFF2-40B4-BE49-F238E27FC236}">
                  <a16:creationId xmlns:a16="http://schemas.microsoft.com/office/drawing/2014/main" id="{F572DEA6-E6B7-F419-E433-5CA6AF7F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4193194"/>
              <a:ext cx="284400" cy="284400"/>
            </a:xfrm>
            <a:prstGeom prst="rect">
              <a:avLst/>
            </a:prstGeom>
          </p:spPr>
        </p:pic>
        <p:pic>
          <p:nvPicPr>
            <p:cNvPr id="29" name="Picture 28" descr="A flag of the united kingdom with Great Britain in the background&#10;&#10;Description automatically generated">
              <a:extLst>
                <a:ext uri="{FF2B5EF4-FFF2-40B4-BE49-F238E27FC236}">
                  <a16:creationId xmlns:a16="http://schemas.microsoft.com/office/drawing/2014/main" id="{8FC5C007-25FE-0E5F-56FB-2654A2FE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843244"/>
              <a:ext cx="284400" cy="284400"/>
            </a:xfrm>
            <a:prstGeom prst="rect">
              <a:avLst/>
            </a:prstGeom>
          </p:spPr>
        </p:pic>
        <p:pic>
          <p:nvPicPr>
            <p:cNvPr id="31" name="Picture 30" descr="A black red and yellow rectangle with a black line&#10;&#10;Description automatically generated">
              <a:extLst>
                <a:ext uri="{FF2B5EF4-FFF2-40B4-BE49-F238E27FC236}">
                  <a16:creationId xmlns:a16="http://schemas.microsoft.com/office/drawing/2014/main" id="{DF6CBEDF-80F8-5D9C-3C2D-EBD3AE20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855171"/>
              <a:ext cx="284400" cy="284400"/>
            </a:xfrm>
            <a:prstGeom prst="rect">
              <a:avLst/>
            </a:prstGeom>
          </p:spPr>
        </p:pic>
        <p:pic>
          <p:nvPicPr>
            <p:cNvPr id="33" name="Picture 32" descr="A red white and green flag&#10;&#10;Description automatically generated">
              <a:extLst>
                <a:ext uri="{FF2B5EF4-FFF2-40B4-BE49-F238E27FC236}">
                  <a16:creationId xmlns:a16="http://schemas.microsoft.com/office/drawing/2014/main" id="{6FCF26A7-0D71-FF10-B3C3-B83071015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514669"/>
              <a:ext cx="284400" cy="284400"/>
            </a:xfrm>
            <a:prstGeom prst="rect">
              <a:avLst/>
            </a:prstGeom>
          </p:spPr>
        </p:pic>
        <p:pic>
          <p:nvPicPr>
            <p:cNvPr id="35" name="Picture 34" descr="A blue rectangular with red white and blue flag&#10;&#10;Description automatically generated">
              <a:extLst>
                <a:ext uri="{FF2B5EF4-FFF2-40B4-BE49-F238E27FC236}">
                  <a16:creationId xmlns:a16="http://schemas.microsoft.com/office/drawing/2014/main" id="{B102B46C-0988-14A0-7C18-A33E8FD24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175812"/>
              <a:ext cx="284400" cy="284400"/>
            </a:xfrm>
            <a:prstGeom prst="rect">
              <a:avLst/>
            </a:prstGeom>
          </p:spPr>
        </p:pic>
        <p:pic>
          <p:nvPicPr>
            <p:cNvPr id="37" name="Picture 36" descr="A blue rectangular object with a yellow cross&#10;&#10;Description automatically generated">
              <a:extLst>
                <a:ext uri="{FF2B5EF4-FFF2-40B4-BE49-F238E27FC236}">
                  <a16:creationId xmlns:a16="http://schemas.microsoft.com/office/drawing/2014/main" id="{00C6B9F7-3D41-CF65-BC91-BB54E259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4531217"/>
              <a:ext cx="284400" cy="284400"/>
            </a:xfrm>
            <a:prstGeom prst="rect">
              <a:avLst/>
            </a:prstGeom>
          </p:spPr>
        </p:pic>
        <p:pic>
          <p:nvPicPr>
            <p:cNvPr id="39" name="Picture 38" descr="A flag of belgium with a black background&#10;&#10;Description automatically generated">
              <a:extLst>
                <a:ext uri="{FF2B5EF4-FFF2-40B4-BE49-F238E27FC236}">
                  <a16:creationId xmlns:a16="http://schemas.microsoft.com/office/drawing/2014/main" id="{90012D97-696C-FFFD-16E9-FBFA0BF5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508594"/>
              <a:ext cx="284400" cy="284400"/>
            </a:xfrm>
            <a:prstGeom prst="rect">
              <a:avLst/>
            </a:prstGeom>
          </p:spPr>
        </p:pic>
        <p:pic>
          <p:nvPicPr>
            <p:cNvPr id="41" name="Picture 40" descr="A flag with red white and blue stripes&#10;&#10;Description automatically generated">
              <a:extLst>
                <a:ext uri="{FF2B5EF4-FFF2-40B4-BE49-F238E27FC236}">
                  <a16:creationId xmlns:a16="http://schemas.microsoft.com/office/drawing/2014/main" id="{28B8B95D-CB21-C762-381E-359EF1CA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27" y="1843917"/>
              <a:ext cx="283514" cy="28351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968B077-E62C-5BED-F159-A3052A4F9AD2}"/>
              </a:ext>
            </a:extLst>
          </p:cNvPr>
          <p:cNvSpPr txBox="1"/>
          <p:nvPr/>
        </p:nvSpPr>
        <p:spPr>
          <a:xfrm>
            <a:off x="71562" y="5067864"/>
            <a:ext cx="5197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https://ourworldindata.org/working-more-than-ever</a:t>
            </a:r>
          </a:p>
        </p:txBody>
      </p:sp>
    </p:spTree>
    <p:extLst>
      <p:ext uri="{BB962C8B-B14F-4D97-AF65-F5344CB8AC3E}">
        <p14:creationId xmlns:p14="http://schemas.microsoft.com/office/powerpoint/2010/main" val="41415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3CA3-55E6-980A-D8DB-C54D402B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63C90-EA00-9D53-39CF-F3DE9CA5BE51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Következtetések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3C48F559-EBF6-B291-3B25-2293C9BE1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C9EB3D-F7CA-0D59-538E-346B91477358}"/>
              </a:ext>
            </a:extLst>
          </p:cNvPr>
          <p:cNvSpPr txBox="1"/>
          <p:nvPr/>
        </p:nvSpPr>
        <p:spPr>
          <a:xfrm>
            <a:off x="71562" y="5067864"/>
            <a:ext cx="902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https://www.ers.usda.gov/data-products/international-agricultural-productivity/summary-findings/</a:t>
            </a:r>
          </a:p>
        </p:txBody>
      </p:sp>
      <p:pic>
        <p:nvPicPr>
          <p:cNvPr id="3" name="Picture 2" descr="A graph of growth in a chart&#10;&#10;Description automatically generated with medium confidence">
            <a:extLst>
              <a:ext uri="{FF2B5EF4-FFF2-40B4-BE49-F238E27FC236}">
                <a16:creationId xmlns:a16="http://schemas.microsoft.com/office/drawing/2014/main" id="{3F0A2116-3CE4-6897-2187-BD0A1EC1E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38" y="932507"/>
            <a:ext cx="4865124" cy="3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302</Words>
  <Application>Microsoft Office PowerPoint</Application>
  <PresentationFormat>Custom</PresentationFormat>
  <Paragraphs>127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Figtree</vt:lpstr>
      <vt:lpstr>JetBrains Mono</vt:lpstr>
      <vt:lpstr>JetBrains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Szalánczy Szilárd</dc:creator>
  <cp:lastModifiedBy>Szalánczy Szilárd</cp:lastModifiedBy>
  <cp:revision>36</cp:revision>
  <dcterms:created xsi:type="dcterms:W3CDTF">2024-11-21T13:20:16Z</dcterms:created>
  <dcterms:modified xsi:type="dcterms:W3CDTF">2024-11-22T14:33:55Z</dcterms:modified>
</cp:coreProperties>
</file>